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shit\OneDrive\Desktop\case%20studies\6%20INC%205000%20Companies%202019\INC%205000%2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shit\OneDrive\Desktop\case%20studies\6%20INC%205000%20Companies%202019\INC%205000%2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shit\OneDrive\Desktop\case%20studies\6%20INC%205000%20Companies%202019\INC%205000%20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shit\OneDrive\Desktop\case%20studies\6%20INC%205000%20Companies%202019\INC%205000%20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shit\OneDrive\Desktop\case%20studies\6%20INC%205000%20Companies%202019\INC%205000%20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'Q1'!$B$38</c:f>
              <c:strCache>
                <c:ptCount val="1"/>
                <c:pt idx="0">
                  <c:v>Average of REVENUE(Million)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lumMod val="100000"/>
                  </a:schemeClr>
                </a:gs>
                <a:gs pos="78000">
                  <a:schemeClr val="accent1">
                    <a:shade val="94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'Q1'!$A$39:$A$66</c:f>
              <c:strCache>
                <c:ptCount val="28"/>
                <c:pt idx="0">
                  <c:v>Advertising &amp; Marketing</c:v>
                </c:pt>
                <c:pt idx="1">
                  <c:v>Business Products &amp; Services</c:v>
                </c:pt>
                <c:pt idx="2">
                  <c:v>Computer Hardware</c:v>
                </c:pt>
                <c:pt idx="3">
                  <c:v>Construction</c:v>
                </c:pt>
                <c:pt idx="4">
                  <c:v>Consumer Products &amp; Services</c:v>
                </c:pt>
                <c:pt idx="5">
                  <c:v>Education</c:v>
                </c:pt>
                <c:pt idx="6">
                  <c:v>Energy</c:v>
                </c:pt>
                <c:pt idx="7">
                  <c:v>Engineering</c:v>
                </c:pt>
                <c:pt idx="8">
                  <c:v>Environmental Services</c:v>
                </c:pt>
                <c:pt idx="9">
                  <c:v>Financial Services</c:v>
                </c:pt>
                <c:pt idx="10">
                  <c:v>Food &amp; Beverage</c:v>
                </c:pt>
                <c:pt idx="11">
                  <c:v>Government Services</c:v>
                </c:pt>
                <c:pt idx="12">
                  <c:v>Health</c:v>
                </c:pt>
                <c:pt idx="13">
                  <c:v>Human Resources</c:v>
                </c:pt>
                <c:pt idx="14">
                  <c:v>Insurance</c:v>
                </c:pt>
                <c:pt idx="15">
                  <c:v>IT Management</c:v>
                </c:pt>
                <c:pt idx="16">
                  <c:v>IT Services</c:v>
                </c:pt>
                <c:pt idx="17">
                  <c:v>IT System Development</c:v>
                </c:pt>
                <c:pt idx="18">
                  <c:v>Logistics &amp; Transportation</c:v>
                </c:pt>
                <c:pt idx="19">
                  <c:v>Manufacturing</c:v>
                </c:pt>
                <c:pt idx="20">
                  <c:v>Media</c:v>
                </c:pt>
                <c:pt idx="21">
                  <c:v>Real Estate</c:v>
                </c:pt>
                <c:pt idx="22">
                  <c:v>Retail</c:v>
                </c:pt>
                <c:pt idx="23">
                  <c:v>Security</c:v>
                </c:pt>
                <c:pt idx="24">
                  <c:v>Software</c:v>
                </c:pt>
                <c:pt idx="25">
                  <c:v>Telecommunications</c:v>
                </c:pt>
                <c:pt idx="26">
                  <c:v>Travel &amp; Hospitality</c:v>
                </c:pt>
                <c:pt idx="27">
                  <c:v>Grand Total</c:v>
                </c:pt>
              </c:strCache>
            </c:strRef>
          </c:cat>
          <c:val>
            <c:numRef>
              <c:f>'Q1'!$B$39:$B$66</c:f>
              <c:numCache>
                <c:formatCode>General</c:formatCode>
                <c:ptCount val="28"/>
                <c:pt idx="0">
                  <c:v>18.91</c:v>
                </c:pt>
                <c:pt idx="1">
                  <c:v>28.6</c:v>
                </c:pt>
                <c:pt idx="2">
                  <c:v>31.18</c:v>
                </c:pt>
                <c:pt idx="3">
                  <c:v>58.42</c:v>
                </c:pt>
                <c:pt idx="4">
                  <c:v>72.069999999999993</c:v>
                </c:pt>
                <c:pt idx="5">
                  <c:v>20.84</c:v>
                </c:pt>
                <c:pt idx="6">
                  <c:v>80.22</c:v>
                </c:pt>
                <c:pt idx="7">
                  <c:v>32.950000000000003</c:v>
                </c:pt>
                <c:pt idx="8">
                  <c:v>22.51</c:v>
                </c:pt>
                <c:pt idx="9">
                  <c:v>40</c:v>
                </c:pt>
                <c:pt idx="10">
                  <c:v>39.86</c:v>
                </c:pt>
                <c:pt idx="11">
                  <c:v>59.39</c:v>
                </c:pt>
                <c:pt idx="12">
                  <c:v>109.33</c:v>
                </c:pt>
                <c:pt idx="13">
                  <c:v>73.58</c:v>
                </c:pt>
                <c:pt idx="14">
                  <c:v>58.74</c:v>
                </c:pt>
                <c:pt idx="15">
                  <c:v>22.58</c:v>
                </c:pt>
                <c:pt idx="16">
                  <c:v>19.13</c:v>
                </c:pt>
                <c:pt idx="17">
                  <c:v>21.09</c:v>
                </c:pt>
                <c:pt idx="18">
                  <c:v>101.29</c:v>
                </c:pt>
                <c:pt idx="19">
                  <c:v>33.299999999999997</c:v>
                </c:pt>
                <c:pt idx="20">
                  <c:v>16.71</c:v>
                </c:pt>
                <c:pt idx="21">
                  <c:v>34.06</c:v>
                </c:pt>
                <c:pt idx="22">
                  <c:v>66.55</c:v>
                </c:pt>
                <c:pt idx="23">
                  <c:v>123.75</c:v>
                </c:pt>
                <c:pt idx="24">
                  <c:v>21.57</c:v>
                </c:pt>
                <c:pt idx="25">
                  <c:v>41.83</c:v>
                </c:pt>
                <c:pt idx="26">
                  <c:v>26.74</c:v>
                </c:pt>
                <c:pt idx="27">
                  <c:v>47.47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1A-415A-B8DC-9A5E4417ADA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728772431"/>
        <c:axId val="1728777839"/>
      </c:barChart>
      <c:catAx>
        <c:axId val="1728772431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8777839"/>
        <c:crosses val="autoZero"/>
        <c:auto val="1"/>
        <c:lblAlgn val="ctr"/>
        <c:lblOffset val="100"/>
        <c:noMultiLvlLbl val="0"/>
      </c:catAx>
      <c:valAx>
        <c:axId val="172877783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87724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[INC 5000 .xlsx]Q2!PivotTable4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INDUSTRY REPRESENTATION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'Q2'!$B$3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lumMod val="100000"/>
                  </a:schemeClr>
                </a:gs>
                <a:gs pos="78000">
                  <a:schemeClr val="accent1">
                    <a:shade val="94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'Q2'!$A$4:$A$31</c:f>
              <c:strCache>
                <c:ptCount val="27"/>
                <c:pt idx="0">
                  <c:v>Business Products &amp; Services</c:v>
                </c:pt>
                <c:pt idx="1">
                  <c:v>Advertising &amp; Marketing</c:v>
                </c:pt>
                <c:pt idx="2">
                  <c:v>Software</c:v>
                </c:pt>
                <c:pt idx="3">
                  <c:v>Health</c:v>
                </c:pt>
                <c:pt idx="4">
                  <c:v>Construction</c:v>
                </c:pt>
                <c:pt idx="5">
                  <c:v>Consumer Products &amp; Services</c:v>
                </c:pt>
                <c:pt idx="6">
                  <c:v>IT Management</c:v>
                </c:pt>
                <c:pt idx="7">
                  <c:v>Financial Services</c:v>
                </c:pt>
                <c:pt idx="8">
                  <c:v>Government Services</c:v>
                </c:pt>
                <c:pt idx="9">
                  <c:v>Real Estate</c:v>
                </c:pt>
                <c:pt idx="10">
                  <c:v>Logistics &amp; Transportation</c:v>
                </c:pt>
                <c:pt idx="11">
                  <c:v>Manufacturing</c:v>
                </c:pt>
                <c:pt idx="12">
                  <c:v>Retail</c:v>
                </c:pt>
                <c:pt idx="13">
                  <c:v>Human Resources</c:v>
                </c:pt>
                <c:pt idx="14">
                  <c:v>Food &amp; Beverage</c:v>
                </c:pt>
                <c:pt idx="15">
                  <c:v>IT System Development</c:v>
                </c:pt>
                <c:pt idx="16">
                  <c:v>Engineering</c:v>
                </c:pt>
                <c:pt idx="17">
                  <c:v>Telecommunications</c:v>
                </c:pt>
                <c:pt idx="18">
                  <c:v>Energy</c:v>
                </c:pt>
                <c:pt idx="19">
                  <c:v>Insurance</c:v>
                </c:pt>
                <c:pt idx="20">
                  <c:v>Education</c:v>
                </c:pt>
                <c:pt idx="21">
                  <c:v>Security</c:v>
                </c:pt>
                <c:pt idx="22">
                  <c:v>Travel &amp; Hospitality</c:v>
                </c:pt>
                <c:pt idx="23">
                  <c:v>Media</c:v>
                </c:pt>
                <c:pt idx="24">
                  <c:v>Environmental Services</c:v>
                </c:pt>
                <c:pt idx="25">
                  <c:v>IT Services</c:v>
                </c:pt>
                <c:pt idx="26">
                  <c:v>Computer Hardware</c:v>
                </c:pt>
              </c:strCache>
            </c:strRef>
          </c:cat>
          <c:val>
            <c:numRef>
              <c:f>'Q2'!$B$4:$B$31</c:f>
              <c:numCache>
                <c:formatCode>General</c:formatCode>
                <c:ptCount val="27"/>
                <c:pt idx="0">
                  <c:v>492</c:v>
                </c:pt>
                <c:pt idx="1">
                  <c:v>489</c:v>
                </c:pt>
                <c:pt idx="2">
                  <c:v>461</c:v>
                </c:pt>
                <c:pt idx="3">
                  <c:v>356</c:v>
                </c:pt>
                <c:pt idx="4">
                  <c:v>350</c:v>
                </c:pt>
                <c:pt idx="5">
                  <c:v>315</c:v>
                </c:pt>
                <c:pt idx="6">
                  <c:v>276</c:v>
                </c:pt>
                <c:pt idx="7">
                  <c:v>239</c:v>
                </c:pt>
                <c:pt idx="8">
                  <c:v>236</c:v>
                </c:pt>
                <c:pt idx="9">
                  <c:v>198</c:v>
                </c:pt>
                <c:pt idx="10">
                  <c:v>186</c:v>
                </c:pt>
                <c:pt idx="11">
                  <c:v>181</c:v>
                </c:pt>
                <c:pt idx="12">
                  <c:v>163</c:v>
                </c:pt>
                <c:pt idx="13">
                  <c:v>157</c:v>
                </c:pt>
                <c:pt idx="14">
                  <c:v>127</c:v>
                </c:pt>
                <c:pt idx="15">
                  <c:v>120</c:v>
                </c:pt>
                <c:pt idx="16">
                  <c:v>81</c:v>
                </c:pt>
                <c:pt idx="17">
                  <c:v>79</c:v>
                </c:pt>
                <c:pt idx="18">
                  <c:v>78</c:v>
                </c:pt>
                <c:pt idx="19">
                  <c:v>70</c:v>
                </c:pt>
                <c:pt idx="20">
                  <c:v>70</c:v>
                </c:pt>
                <c:pt idx="21">
                  <c:v>67</c:v>
                </c:pt>
                <c:pt idx="22">
                  <c:v>57</c:v>
                </c:pt>
                <c:pt idx="23">
                  <c:v>46</c:v>
                </c:pt>
                <c:pt idx="24">
                  <c:v>43</c:v>
                </c:pt>
                <c:pt idx="25">
                  <c:v>43</c:v>
                </c:pt>
                <c:pt idx="26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EA-4513-8EA3-9A84737D3A3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633699999"/>
        <c:axId val="1633700415"/>
      </c:barChart>
      <c:catAx>
        <c:axId val="163369999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INDUSTRY</a:t>
                </a:r>
              </a:p>
            </c:rich>
          </c:tx>
          <c:layout>
            <c:manualLayout>
              <c:xMode val="edge"/>
              <c:yMode val="edge"/>
              <c:x val="0.46668506096933654"/>
              <c:y val="0.902499808750979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3700415"/>
        <c:crosses val="autoZero"/>
        <c:auto val="1"/>
        <c:lblAlgn val="ctr"/>
        <c:lblOffset val="100"/>
        <c:noMultiLvlLbl val="0"/>
      </c:catAx>
      <c:valAx>
        <c:axId val="16337004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NO. OF TIMES</a:t>
                </a:r>
              </a:p>
            </c:rich>
          </c:tx>
          <c:layout>
            <c:manualLayout>
              <c:xMode val="edge"/>
              <c:yMode val="edge"/>
              <c:x val="2.4691354024277565E-2"/>
              <c:y val="0.2816609953463271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36999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6000"/>
                      <a:lumMod val="100000"/>
                    </a:schemeClr>
                  </a:gs>
                  <a:gs pos="78000">
                    <a:schemeClr val="accent1">
                      <a:shade val="94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1-CB2C-4F70-8F34-0C53097009B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6000"/>
                      <a:lumMod val="100000"/>
                    </a:schemeClr>
                  </a:gs>
                  <a:gs pos="78000">
                    <a:schemeClr val="accent2">
                      <a:shade val="94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3-CB2C-4F70-8F34-0C53097009B5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6000"/>
                      <a:lumMod val="100000"/>
                    </a:schemeClr>
                  </a:gs>
                  <a:gs pos="78000">
                    <a:schemeClr val="accent3">
                      <a:shade val="94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5-CB2C-4F70-8F34-0C53097009B5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6000"/>
                      <a:lumMod val="100000"/>
                    </a:schemeClr>
                  </a:gs>
                  <a:gs pos="78000">
                    <a:schemeClr val="accent4">
                      <a:shade val="94000"/>
                      <a:lumMod val="94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  <c:extLst>
              <c:ext xmlns:c16="http://schemas.microsoft.com/office/drawing/2014/chart" uri="{C3380CC4-5D6E-409C-BE32-E72D297353CC}">
                <c16:uniqueId val="{00000007-CB2C-4F70-8F34-0C53097009B5}"/>
              </c:ext>
            </c:extLst>
          </c:dPt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'Q3'!$A$14:$A$17</c:f>
              <c:strCache>
                <c:ptCount val="4"/>
                <c:pt idx="0">
                  <c:v>Midwest</c:v>
                </c:pt>
                <c:pt idx="1">
                  <c:v>Northeast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'Q3'!$B$14:$B$17</c:f>
              <c:numCache>
                <c:formatCode>General</c:formatCode>
                <c:ptCount val="4"/>
                <c:pt idx="0">
                  <c:v>860</c:v>
                </c:pt>
                <c:pt idx="1">
                  <c:v>811</c:v>
                </c:pt>
                <c:pt idx="2">
                  <c:v>2004</c:v>
                </c:pt>
                <c:pt idx="3">
                  <c:v>1337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B2C-4F70-8F34-0C53097009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REGION</a:t>
            </a:r>
          </a:p>
          <a:p>
            <a:pPr>
              <a:defRPr/>
            </a:pP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'Q4'!$B$14</c:f>
              <c:strCache>
                <c:ptCount val="1"/>
                <c:pt idx="0">
                  <c:v>AVERAGE GROWTH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826-4103-BF17-C278F9314CC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826-4103-BF17-C278F9314CC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826-4103-BF17-C278F9314CC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826-4103-BF17-C278F9314CCD}"/>
              </c:ext>
            </c:extLst>
          </c:dPt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'Q4'!$A$15:$A$18</c:f>
              <c:strCache>
                <c:ptCount val="4"/>
                <c:pt idx="0">
                  <c:v>Midwest</c:v>
                </c:pt>
                <c:pt idx="1">
                  <c:v>Northeast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'Q4'!$B$15:$B$18</c:f>
              <c:numCache>
                <c:formatCode>General</c:formatCode>
                <c:ptCount val="4"/>
                <c:pt idx="0">
                  <c:v>361.04352406976739</c:v>
                </c:pt>
                <c:pt idx="1">
                  <c:v>455.7235135635018</c:v>
                </c:pt>
                <c:pt idx="2">
                  <c:v>454.31356147704525</c:v>
                </c:pt>
                <c:pt idx="3">
                  <c:v>514.82638563949104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826-4103-BF17-C278F9314C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INDUSTRY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'Q4'!$B$36</c:f>
              <c:strCache>
                <c:ptCount val="1"/>
                <c:pt idx="0">
                  <c:v>AVERAGE GROWTH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lumMod val="100000"/>
                  </a:schemeClr>
                </a:gs>
                <a:gs pos="78000">
                  <a:schemeClr val="accent1">
                    <a:shade val="94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'Q4'!$A$37:$A$63</c:f>
              <c:strCache>
                <c:ptCount val="27"/>
                <c:pt idx="0">
                  <c:v>Logistics &amp; Transportation</c:v>
                </c:pt>
                <c:pt idx="1">
                  <c:v>Consumer Products &amp; Services</c:v>
                </c:pt>
                <c:pt idx="2">
                  <c:v>Food &amp; Beverage</c:v>
                </c:pt>
                <c:pt idx="3">
                  <c:v>Computer Hardware</c:v>
                </c:pt>
                <c:pt idx="4">
                  <c:v>Energy</c:v>
                </c:pt>
                <c:pt idx="5">
                  <c:v>Retail</c:v>
                </c:pt>
                <c:pt idx="6">
                  <c:v>Health</c:v>
                </c:pt>
                <c:pt idx="7">
                  <c:v>Software</c:v>
                </c:pt>
                <c:pt idx="8">
                  <c:v>Telecommunications</c:v>
                </c:pt>
                <c:pt idx="9">
                  <c:v>Security</c:v>
                </c:pt>
                <c:pt idx="10">
                  <c:v>Advertising &amp; Marketing</c:v>
                </c:pt>
                <c:pt idx="11">
                  <c:v>Government Services</c:v>
                </c:pt>
                <c:pt idx="12">
                  <c:v>Environmental Services</c:v>
                </c:pt>
                <c:pt idx="13">
                  <c:v>Financial Services</c:v>
                </c:pt>
                <c:pt idx="14">
                  <c:v>Real Estate</c:v>
                </c:pt>
                <c:pt idx="15">
                  <c:v>Media</c:v>
                </c:pt>
                <c:pt idx="16">
                  <c:v>IT System Development</c:v>
                </c:pt>
                <c:pt idx="17">
                  <c:v>Education</c:v>
                </c:pt>
                <c:pt idx="18">
                  <c:v>Construction</c:v>
                </c:pt>
                <c:pt idx="19">
                  <c:v>Travel &amp; Hospitality</c:v>
                </c:pt>
                <c:pt idx="20">
                  <c:v>Manufacturing</c:v>
                </c:pt>
                <c:pt idx="21">
                  <c:v>Business Products &amp; Services</c:v>
                </c:pt>
                <c:pt idx="22">
                  <c:v>Insurance</c:v>
                </c:pt>
                <c:pt idx="23">
                  <c:v>Human Resources</c:v>
                </c:pt>
                <c:pt idx="24">
                  <c:v>IT Management</c:v>
                </c:pt>
                <c:pt idx="25">
                  <c:v>Engineering</c:v>
                </c:pt>
                <c:pt idx="26">
                  <c:v>IT Services</c:v>
                </c:pt>
              </c:strCache>
            </c:strRef>
          </c:cat>
          <c:val>
            <c:numRef>
              <c:f>'Q4'!$B$37:$B$63</c:f>
              <c:numCache>
                <c:formatCode>General</c:formatCode>
                <c:ptCount val="27"/>
                <c:pt idx="0">
                  <c:v>717.56</c:v>
                </c:pt>
                <c:pt idx="1">
                  <c:v>685.64</c:v>
                </c:pt>
                <c:pt idx="2">
                  <c:v>668.23</c:v>
                </c:pt>
                <c:pt idx="3">
                  <c:v>651.98</c:v>
                </c:pt>
                <c:pt idx="4">
                  <c:v>592.08000000000004</c:v>
                </c:pt>
                <c:pt idx="5">
                  <c:v>584.82000000000005</c:v>
                </c:pt>
                <c:pt idx="6">
                  <c:v>546.91</c:v>
                </c:pt>
                <c:pt idx="7">
                  <c:v>524.66999999999996</c:v>
                </c:pt>
                <c:pt idx="8">
                  <c:v>515.41</c:v>
                </c:pt>
                <c:pt idx="9">
                  <c:v>490.19</c:v>
                </c:pt>
                <c:pt idx="10">
                  <c:v>486.69</c:v>
                </c:pt>
                <c:pt idx="11">
                  <c:v>485.31</c:v>
                </c:pt>
                <c:pt idx="12">
                  <c:v>458.55</c:v>
                </c:pt>
                <c:pt idx="13">
                  <c:v>423.94</c:v>
                </c:pt>
                <c:pt idx="14">
                  <c:v>417.55</c:v>
                </c:pt>
                <c:pt idx="15">
                  <c:v>413.73</c:v>
                </c:pt>
                <c:pt idx="16">
                  <c:v>385.91</c:v>
                </c:pt>
                <c:pt idx="17">
                  <c:v>384.56</c:v>
                </c:pt>
                <c:pt idx="18">
                  <c:v>358.09</c:v>
                </c:pt>
                <c:pt idx="19">
                  <c:v>346.42</c:v>
                </c:pt>
                <c:pt idx="20">
                  <c:v>333.7</c:v>
                </c:pt>
                <c:pt idx="21">
                  <c:v>313.47000000000003</c:v>
                </c:pt>
                <c:pt idx="22">
                  <c:v>306.14999999999998</c:v>
                </c:pt>
                <c:pt idx="23">
                  <c:v>288.70999999999998</c:v>
                </c:pt>
                <c:pt idx="24">
                  <c:v>275.36</c:v>
                </c:pt>
                <c:pt idx="25">
                  <c:v>222.76</c:v>
                </c:pt>
                <c:pt idx="26">
                  <c:v>70.58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56-4ECD-BC76-F9EA1E7EF1C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475934720"/>
        <c:axId val="475935136"/>
      </c:barChart>
      <c:catAx>
        <c:axId val="4759347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5935136"/>
        <c:crosses val="autoZero"/>
        <c:auto val="1"/>
        <c:lblAlgn val="ctr"/>
        <c:lblOffset val="100"/>
        <c:noMultiLvlLbl val="0"/>
      </c:catAx>
      <c:valAx>
        <c:axId val="4759351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5934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'Q5'!$E$8</c:f>
              <c:strCache>
                <c:ptCount val="1"/>
                <c:pt idx="0">
                  <c:v>WORKERS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lumMod val="100000"/>
                  </a:schemeClr>
                </a:gs>
                <a:gs pos="78000">
                  <a:schemeClr val="accent1">
                    <a:shade val="94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'Q5'!$D$9:$D$18</c:f>
              <c:strCache>
                <c:ptCount val="10"/>
                <c:pt idx="0">
                  <c:v>Allied Universal</c:v>
                </c:pt>
                <c:pt idx="1">
                  <c:v>Alorica</c:v>
                </c:pt>
                <c:pt idx="2">
                  <c:v>CircusTrix</c:v>
                </c:pt>
                <c:pt idx="3">
                  <c:v>Freddy's Frozen Custard</c:v>
                </c:pt>
                <c:pt idx="4">
                  <c:v>Infiniti HR</c:v>
                </c:pt>
                <c:pt idx="5">
                  <c:v>NFI Industries</c:v>
                </c:pt>
                <c:pt idx="6">
                  <c:v>Pacific Dental Services</c:v>
                </c:pt>
                <c:pt idx="7">
                  <c:v>ScribeAmerica</c:v>
                </c:pt>
                <c:pt idx="8">
                  <c:v>TaskUs</c:v>
                </c:pt>
                <c:pt idx="9">
                  <c:v>Uber Technologies</c:v>
                </c:pt>
              </c:strCache>
            </c:strRef>
          </c:cat>
          <c:val>
            <c:numRef>
              <c:f>'Q5'!$E$9:$E$18</c:f>
              <c:numCache>
                <c:formatCode>General</c:formatCode>
                <c:ptCount val="10"/>
                <c:pt idx="0">
                  <c:v>155000</c:v>
                </c:pt>
                <c:pt idx="1">
                  <c:v>96000</c:v>
                </c:pt>
                <c:pt idx="2">
                  <c:v>14730</c:v>
                </c:pt>
                <c:pt idx="3">
                  <c:v>13751</c:v>
                </c:pt>
                <c:pt idx="4">
                  <c:v>58145</c:v>
                </c:pt>
                <c:pt idx="5">
                  <c:v>10600</c:v>
                </c:pt>
                <c:pt idx="6">
                  <c:v>10392</c:v>
                </c:pt>
                <c:pt idx="7">
                  <c:v>20599</c:v>
                </c:pt>
                <c:pt idx="8">
                  <c:v>14098</c:v>
                </c:pt>
                <c:pt idx="9">
                  <c:v>22263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4D-4355-92BC-A3F29ACE525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449080032"/>
        <c:axId val="449090432"/>
      </c:barChart>
      <c:catAx>
        <c:axId val="449080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9090432"/>
        <c:crosses val="autoZero"/>
        <c:auto val="1"/>
        <c:lblAlgn val="ctr"/>
        <c:lblOffset val="100"/>
        <c:noMultiLvlLbl val="0"/>
      </c:catAx>
      <c:valAx>
        <c:axId val="4490904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908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[INC 5000 .xlsx]Q7!PivotTable2</c:name>
    <c:fmtId val="13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'Q7'!$B$3:$B$4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6000"/>
                    <a:lumMod val="100000"/>
                  </a:schemeClr>
                </a:gs>
                <a:gs pos="78000">
                  <a:schemeClr val="accent1">
                    <a:shade val="94000"/>
                    <a:lumMod val="9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381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'Q7'!$A$5:$A$56</c:f>
              <c:strCache>
                <c:ptCount val="51"/>
                <c:pt idx="0">
                  <c:v>CA</c:v>
                </c:pt>
                <c:pt idx="1">
                  <c:v>TX</c:v>
                </c:pt>
                <c:pt idx="2">
                  <c:v>FL</c:v>
                </c:pt>
                <c:pt idx="3">
                  <c:v>NY</c:v>
                </c:pt>
                <c:pt idx="4">
                  <c:v>VA</c:v>
                </c:pt>
                <c:pt idx="5">
                  <c:v>IL</c:v>
                </c:pt>
                <c:pt idx="6">
                  <c:v>GA</c:v>
                </c:pt>
                <c:pt idx="7">
                  <c:v>PA</c:v>
                </c:pt>
                <c:pt idx="8">
                  <c:v>OH</c:v>
                </c:pt>
                <c:pt idx="9">
                  <c:v>CO</c:v>
                </c:pt>
                <c:pt idx="10">
                  <c:v>NC</c:v>
                </c:pt>
                <c:pt idx="11">
                  <c:v>MA</c:v>
                </c:pt>
                <c:pt idx="12">
                  <c:v>MD</c:v>
                </c:pt>
                <c:pt idx="13">
                  <c:v>NJ</c:v>
                </c:pt>
                <c:pt idx="14">
                  <c:v>UT</c:v>
                </c:pt>
                <c:pt idx="15">
                  <c:v>AZ</c:v>
                </c:pt>
                <c:pt idx="16">
                  <c:v>WA</c:v>
                </c:pt>
                <c:pt idx="17">
                  <c:v>TN</c:v>
                </c:pt>
                <c:pt idx="18">
                  <c:v>MI</c:v>
                </c:pt>
                <c:pt idx="19">
                  <c:v>MN</c:v>
                </c:pt>
                <c:pt idx="20">
                  <c:v>MO</c:v>
                </c:pt>
                <c:pt idx="21">
                  <c:v>AL</c:v>
                </c:pt>
                <c:pt idx="22">
                  <c:v>IN</c:v>
                </c:pt>
                <c:pt idx="23">
                  <c:v>OR</c:v>
                </c:pt>
                <c:pt idx="24">
                  <c:v>SC</c:v>
                </c:pt>
                <c:pt idx="25">
                  <c:v>WI</c:v>
                </c:pt>
                <c:pt idx="26">
                  <c:v>DC</c:v>
                </c:pt>
                <c:pt idx="27">
                  <c:v>LA</c:v>
                </c:pt>
                <c:pt idx="28">
                  <c:v>CT</c:v>
                </c:pt>
                <c:pt idx="29">
                  <c:v>KY</c:v>
                </c:pt>
                <c:pt idx="30">
                  <c:v>NV</c:v>
                </c:pt>
                <c:pt idx="31">
                  <c:v>IA</c:v>
                </c:pt>
                <c:pt idx="32">
                  <c:v>OK</c:v>
                </c:pt>
                <c:pt idx="33">
                  <c:v>NE</c:v>
                </c:pt>
                <c:pt idx="34">
                  <c:v>KS</c:v>
                </c:pt>
                <c:pt idx="35">
                  <c:v>ID</c:v>
                </c:pt>
                <c:pt idx="36">
                  <c:v>NH</c:v>
                </c:pt>
                <c:pt idx="37">
                  <c:v>SD</c:v>
                </c:pt>
                <c:pt idx="38">
                  <c:v>ME</c:v>
                </c:pt>
                <c:pt idx="39">
                  <c:v>DE</c:v>
                </c:pt>
                <c:pt idx="40">
                  <c:v>MT</c:v>
                </c:pt>
                <c:pt idx="41">
                  <c:v>AR</c:v>
                </c:pt>
                <c:pt idx="42">
                  <c:v>ND</c:v>
                </c:pt>
                <c:pt idx="43">
                  <c:v>WV</c:v>
                </c:pt>
                <c:pt idx="44">
                  <c:v>NM</c:v>
                </c:pt>
                <c:pt idx="45">
                  <c:v>WY</c:v>
                </c:pt>
                <c:pt idx="46">
                  <c:v>VT</c:v>
                </c:pt>
                <c:pt idx="47">
                  <c:v>RI</c:v>
                </c:pt>
                <c:pt idx="48">
                  <c:v>MS</c:v>
                </c:pt>
                <c:pt idx="49">
                  <c:v>HI</c:v>
                </c:pt>
                <c:pt idx="50">
                  <c:v>PR</c:v>
                </c:pt>
              </c:strCache>
            </c:strRef>
          </c:cat>
          <c:val>
            <c:numRef>
              <c:f>'Q7'!$B$5:$B$56</c:f>
              <c:numCache>
                <c:formatCode>General</c:formatCode>
                <c:ptCount val="51"/>
                <c:pt idx="0">
                  <c:v>712</c:v>
                </c:pt>
                <c:pt idx="1">
                  <c:v>467</c:v>
                </c:pt>
                <c:pt idx="2">
                  <c:v>385</c:v>
                </c:pt>
                <c:pt idx="3">
                  <c:v>300</c:v>
                </c:pt>
                <c:pt idx="4">
                  <c:v>288</c:v>
                </c:pt>
                <c:pt idx="5">
                  <c:v>241</c:v>
                </c:pt>
                <c:pt idx="6">
                  <c:v>219</c:v>
                </c:pt>
                <c:pt idx="7">
                  <c:v>172</c:v>
                </c:pt>
                <c:pt idx="8">
                  <c:v>160</c:v>
                </c:pt>
                <c:pt idx="9">
                  <c:v>156</c:v>
                </c:pt>
                <c:pt idx="10">
                  <c:v>135</c:v>
                </c:pt>
                <c:pt idx="11">
                  <c:v>133</c:v>
                </c:pt>
                <c:pt idx="12">
                  <c:v>130</c:v>
                </c:pt>
                <c:pt idx="13">
                  <c:v>128</c:v>
                </c:pt>
                <c:pt idx="14">
                  <c:v>123</c:v>
                </c:pt>
                <c:pt idx="15">
                  <c:v>104</c:v>
                </c:pt>
                <c:pt idx="16">
                  <c:v>101</c:v>
                </c:pt>
                <c:pt idx="17">
                  <c:v>84</c:v>
                </c:pt>
                <c:pt idx="18">
                  <c:v>82</c:v>
                </c:pt>
                <c:pt idx="19">
                  <c:v>81</c:v>
                </c:pt>
                <c:pt idx="20">
                  <c:v>75</c:v>
                </c:pt>
                <c:pt idx="21">
                  <c:v>64</c:v>
                </c:pt>
                <c:pt idx="22">
                  <c:v>63</c:v>
                </c:pt>
                <c:pt idx="23">
                  <c:v>59</c:v>
                </c:pt>
                <c:pt idx="24">
                  <c:v>56</c:v>
                </c:pt>
                <c:pt idx="25">
                  <c:v>49</c:v>
                </c:pt>
                <c:pt idx="26">
                  <c:v>43</c:v>
                </c:pt>
                <c:pt idx="27">
                  <c:v>37</c:v>
                </c:pt>
                <c:pt idx="28">
                  <c:v>37</c:v>
                </c:pt>
                <c:pt idx="29">
                  <c:v>34</c:v>
                </c:pt>
                <c:pt idx="30">
                  <c:v>33</c:v>
                </c:pt>
                <c:pt idx="31">
                  <c:v>31</c:v>
                </c:pt>
                <c:pt idx="32">
                  <c:v>28</c:v>
                </c:pt>
                <c:pt idx="33">
                  <c:v>27</c:v>
                </c:pt>
                <c:pt idx="34">
                  <c:v>27</c:v>
                </c:pt>
                <c:pt idx="35">
                  <c:v>21</c:v>
                </c:pt>
                <c:pt idx="36">
                  <c:v>20</c:v>
                </c:pt>
                <c:pt idx="37">
                  <c:v>14</c:v>
                </c:pt>
                <c:pt idx="38">
                  <c:v>11</c:v>
                </c:pt>
                <c:pt idx="39">
                  <c:v>11</c:v>
                </c:pt>
                <c:pt idx="40">
                  <c:v>11</c:v>
                </c:pt>
                <c:pt idx="41">
                  <c:v>10</c:v>
                </c:pt>
                <c:pt idx="42">
                  <c:v>10</c:v>
                </c:pt>
                <c:pt idx="43">
                  <c:v>7</c:v>
                </c:pt>
                <c:pt idx="44">
                  <c:v>7</c:v>
                </c:pt>
                <c:pt idx="45">
                  <c:v>6</c:v>
                </c:pt>
                <c:pt idx="46">
                  <c:v>5</c:v>
                </c:pt>
                <c:pt idx="47">
                  <c:v>5</c:v>
                </c:pt>
                <c:pt idx="48">
                  <c:v>4</c:v>
                </c:pt>
                <c:pt idx="49">
                  <c:v>4</c:v>
                </c:pt>
                <c:pt idx="5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0D-4DDC-87B9-D55629DE2EA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433217359"/>
        <c:axId val="433217775"/>
      </c:barChart>
      <c:catAx>
        <c:axId val="4332173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3217775"/>
        <c:crosses val="autoZero"/>
        <c:auto val="1"/>
        <c:lblAlgn val="ctr"/>
        <c:lblOffset val="100"/>
        <c:noMultiLvlLbl val="0"/>
      </c:catAx>
      <c:valAx>
        <c:axId val="4332177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32173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8572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8586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04750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4839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20887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27178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0125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251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5145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654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014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364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3042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906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0816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4631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D38C3-35A3-4F19-A82A-0855C070EF89}" type="datetimeFigureOut">
              <a:rPr lang="en-IN" smtClean="0"/>
              <a:t>24-11-2023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ABAD5E6-6B20-43F0-9022-C65D1C75EC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1346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9430B-44A3-470C-BCD2-EF1222E045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Inc.5000 COMPANIES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81D9AD-868A-4CC9-A2AB-E0FFB15F99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AMERICA’S FASTEST GROWING PRIVATE COMPANIES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352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992F8-4C67-4A5B-BE4B-34E971673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982" y="609600"/>
            <a:ext cx="8415020" cy="52647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CONCLUSION/SUMMARY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0DB04-DCFC-449F-81C1-635A58EEC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136073"/>
            <a:ext cx="9006993" cy="532014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several companies that have increased their revenue while reducing staff. The industries of these companies include Advertising &amp; Marketing, Financial Services, Software, Construction, and Telecommunications, among others. It is worth noting that some of these companies have reduced their workforce significantly, with worker differences as large as -682.0. However, the revenue differences for these companies are also substantial, with some companies experiencing revenue growth of over 1,000 million.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contains information on over 5000 companies from various industries, with data on their revenue, number of workers, and other relevant information.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average revenue for companies in the dataset is around $3.5 billion, with a wide range of values from less than 10 million to over 300 billion.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technology industry has the highest number of companies in the dataset, followed by financial services and healthcare.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 positive correlation between revenue and number of workers, but there are also many outliers where companies have high revenue with relatively few workers.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companies in the dataset have been able to increase their revenue while reducing staff, but these cases are relatively rare.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 wide range of revenue growth rates among the companies in the dataset, with some companies experiencing very high growth rates while others are experiencing negative growth.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Overall, the dataset provides a useful starting point for further analysis and investigation into the factors that contribute to a company's success or failure.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854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B736A-7E91-40C2-BAB7-FFD54B17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“what is exactly Inc 5000 companies?”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21204-D875-49D4-9619-64D1C3681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Inc. 5000 lists the 5,000 fastest-growing private companies in the US.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Inc. 5000 is ranked according to percentage revenue growth over a three-year period.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qualify, companies must have been founded and generating revenue by the first week of the starting calendar year, and therefore able to show three full calendar years of sales.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Additionally, they have to be U.S.-based, privately held, and independent—not subsidiaries or divisions of other companies—as of December 31 of the last year measured. Revenue in the initial year must have been at least $100,000.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is about Inc 5000 companies listed in 2019 year.</a:t>
            </a:r>
          </a:p>
        </p:txBody>
      </p:sp>
    </p:spTree>
    <p:extLst>
      <p:ext uri="{BB962C8B-B14F-4D97-AF65-F5344CB8AC3E}">
        <p14:creationId xmlns:p14="http://schemas.microsoft.com/office/powerpoint/2010/main" val="2637513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B54D8-B48E-400C-B36B-7E3060D8D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14351"/>
            <a:ext cx="3854528" cy="1342158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Average Revenue Among Companies on The List &amp; Industry wise Division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BF089C-9166-4A28-92FF-389499F6C5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9718729"/>
              </p:ext>
            </p:extLst>
          </p:nvPr>
        </p:nvGraphicFramePr>
        <p:xfrm>
          <a:off x="4531862" y="514352"/>
          <a:ext cx="5249447" cy="58292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2542BC-0237-4052-AFD3-2EEDCAE17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7281" y="1995055"/>
            <a:ext cx="3854528" cy="4046970"/>
          </a:xfrm>
        </p:spPr>
        <p:txBody>
          <a:bodyPr>
            <a:normAutofit lnSpcReduction="10000"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TOP 5 INDUSTRIES</a:t>
            </a:r>
          </a:p>
          <a:p>
            <a:pPr marL="285750" indent="-285750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</a:pPr>
            <a:r>
              <a:rPr lang="en-IN" dirty="0"/>
              <a:t>SECURITY -123.75 Mn</a:t>
            </a:r>
          </a:p>
          <a:p>
            <a:pPr marL="285750" indent="-285750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</a:pPr>
            <a:r>
              <a:rPr lang="en-IN" dirty="0"/>
              <a:t>HEALTH-109.33 Mn</a:t>
            </a:r>
          </a:p>
          <a:p>
            <a:pPr marL="285750" indent="-285750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</a:pPr>
            <a:r>
              <a:rPr lang="en-IN" dirty="0"/>
              <a:t>LOGISTICS &amp; TRANSPORTATION-101.29 Mn</a:t>
            </a:r>
          </a:p>
          <a:p>
            <a:pPr marL="285750" indent="-285750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</a:pPr>
            <a:r>
              <a:rPr lang="en-IN" dirty="0"/>
              <a:t>ENERGY-80.22 Mn</a:t>
            </a:r>
          </a:p>
          <a:p>
            <a:pPr marL="285750" indent="-285750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</a:pPr>
            <a:r>
              <a:rPr lang="en-IN" dirty="0"/>
              <a:t>HUMAN RESOURCES-73.58 Mn</a:t>
            </a:r>
          </a:p>
          <a:p>
            <a:r>
              <a:rPr lang="en-IN" sz="1600" b="1" dirty="0">
                <a:solidFill>
                  <a:schemeClr val="accent1"/>
                </a:solidFill>
              </a:rPr>
              <a:t>BOTTOM 5 INDUSTRIES</a:t>
            </a:r>
          </a:p>
          <a:p>
            <a:pPr marL="285750" indent="-285750"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en-IN" dirty="0"/>
              <a:t>IT SYSTEN DEVELOPMENT-21.09 Mn</a:t>
            </a:r>
          </a:p>
          <a:p>
            <a:pPr marL="285750" indent="-285750"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en-IN" dirty="0"/>
              <a:t>EDUCATION-20.84 Mn</a:t>
            </a:r>
          </a:p>
          <a:p>
            <a:pPr marL="285750" indent="-285750"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en-IN" dirty="0"/>
              <a:t>IT SERVICES-19.13 Mn</a:t>
            </a:r>
          </a:p>
          <a:p>
            <a:pPr marL="285750" indent="-285750"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en-IN" dirty="0"/>
              <a:t>ADVERTISING &amp; MARKETING-18.91 Mn</a:t>
            </a:r>
          </a:p>
          <a:p>
            <a:pPr marL="285750" indent="-285750"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en-IN" dirty="0"/>
              <a:t>MEDIA-16.71 Mn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3419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6F5C821-3E29-4C14-90D5-37A9183CD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INDUSTRY REPRESENTATION-MOST/LEAST</a:t>
            </a:r>
            <a:endParaRPr lang="en-IN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AA0B610-6F5E-44A9-AA86-BD76E53B99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5208355"/>
              </p:ext>
            </p:extLst>
          </p:nvPr>
        </p:nvGraphicFramePr>
        <p:xfrm>
          <a:off x="553172" y="1625600"/>
          <a:ext cx="9241992" cy="47105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86049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503D3-5C47-4114-80B6-E3498AE21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1273"/>
          </a:xfrm>
        </p:spPr>
        <p:txBody>
          <a:bodyPr/>
          <a:lstStyle/>
          <a:p>
            <a:pPr algn="ctr"/>
            <a:r>
              <a:rPr lang="en-US" dirty="0"/>
              <a:t>GEOGRAPHICAL TRENDS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F6FBA58-40B6-4372-BD27-E055AEAA62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6576532"/>
              </p:ext>
            </p:extLst>
          </p:nvPr>
        </p:nvGraphicFramePr>
        <p:xfrm>
          <a:off x="677863" y="1773382"/>
          <a:ext cx="8596312" cy="4585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11785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EAF3D3-60C1-4F20-94E0-481501E1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14925"/>
            <a:ext cx="3854528" cy="127231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LARGEST AVERAGE GROWTH RATE-INDUSTRY WISE AS WELL REGION WISE</a:t>
            </a:r>
            <a:br>
              <a:rPr lang="en-US" dirty="0"/>
            </a:b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8A97CD-7468-4C16-9F5F-A05412F42B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7334" y="1787237"/>
            <a:ext cx="3854528" cy="4254124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521775E-D39D-4E78-B8EA-38DC2D9B9B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7957828"/>
              </p:ext>
            </p:extLst>
          </p:nvPr>
        </p:nvGraphicFramePr>
        <p:xfrm>
          <a:off x="677334" y="1787237"/>
          <a:ext cx="3854528" cy="4254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E82C657-8BD8-4928-9AFB-AC171B7AF6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0869690"/>
              </p:ext>
            </p:extLst>
          </p:nvPr>
        </p:nvGraphicFramePr>
        <p:xfrm>
          <a:off x="4946072" y="514925"/>
          <a:ext cx="4959928" cy="5526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85736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06A34F75-0045-4D5C-B9C2-82C25ACD4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860" y="653477"/>
            <a:ext cx="3854528" cy="1278466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HIRINGS IN COMPANIES</a:t>
            </a:r>
            <a:br>
              <a:rPr lang="en-US" dirty="0"/>
            </a:br>
            <a:endParaRPr lang="en-IN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2A9389C-C4AB-414A-B7A3-A14E92A84B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2571600"/>
              </p:ext>
            </p:extLst>
          </p:nvPr>
        </p:nvGraphicFramePr>
        <p:xfrm>
          <a:off x="4760912" y="514350"/>
          <a:ext cx="5048105" cy="5527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E79950A-374E-4BD5-BA0D-C2A6472F0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Allied Universal had the largest increase in staff/new hires among all the companies in the dataset with 118531 new hires.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Security industry seems to have the highest new hires on average, with two Security companies appearing in the top 10 list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LEAST new hiring is 1 and these companies mostly service companies like advertisement and marketing.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266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329CFD1-BC4B-4C8B-A055-D3BC642DB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Industry hiring and growth</a:t>
            </a:r>
            <a:br>
              <a:rPr lang="en-US" dirty="0"/>
            </a:br>
            <a:endParaRPr lang="en-IN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DF22D2F-0066-463B-9EE9-20E98C90D1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0814558"/>
              </p:ext>
            </p:extLst>
          </p:nvPr>
        </p:nvGraphicFramePr>
        <p:xfrm>
          <a:off x="1343891" y="2507673"/>
          <a:ext cx="7772400" cy="3626512"/>
        </p:xfrm>
        <a:graphic>
          <a:graphicData uri="http://schemas.openxmlformats.org/drawingml/2006/table">
            <a:tbl>
              <a:tblPr firstRow="1">
                <a:tableStyleId>{BC89EF96-8CEA-46FF-86C4-4CE0E7609802}</a:tableStyleId>
              </a:tblPr>
              <a:tblGrid>
                <a:gridCol w="3938294">
                  <a:extLst>
                    <a:ext uri="{9D8B030D-6E8A-4147-A177-3AD203B41FA5}">
                      <a16:colId xmlns:a16="http://schemas.microsoft.com/office/drawing/2014/main" val="2108852065"/>
                    </a:ext>
                  </a:extLst>
                </a:gridCol>
                <a:gridCol w="1729516">
                  <a:extLst>
                    <a:ext uri="{9D8B030D-6E8A-4147-A177-3AD203B41FA5}">
                      <a16:colId xmlns:a16="http://schemas.microsoft.com/office/drawing/2014/main" val="1093546014"/>
                    </a:ext>
                  </a:extLst>
                </a:gridCol>
                <a:gridCol w="2104590">
                  <a:extLst>
                    <a:ext uri="{9D8B030D-6E8A-4147-A177-3AD203B41FA5}">
                      <a16:colId xmlns:a16="http://schemas.microsoft.com/office/drawing/2014/main" val="2752717206"/>
                    </a:ext>
                  </a:extLst>
                </a:gridCol>
              </a:tblGrid>
              <a:tr h="261733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INDUSTRY</a:t>
                      </a:r>
                      <a:endParaRPr lang="en-IN" sz="20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HIRINGS(+/-)</a:t>
                      </a:r>
                      <a:endParaRPr lang="en-IN" sz="20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GROWTH</a:t>
                      </a:r>
                      <a:endParaRPr lang="en-IN" sz="20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3747599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Prime Therapeutics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-600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390.5654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1115335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NCWC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-71</a:t>
                      </a:r>
                      <a:endParaRPr lang="en-I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142.2609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3983721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Zefr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-86</a:t>
                      </a:r>
                      <a:endParaRPr lang="en-I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96.5302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97405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First American Payment Systems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-243</a:t>
                      </a:r>
                      <a:endParaRPr lang="en-I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77.1276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4099260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Centrify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-127</a:t>
                      </a:r>
                      <a:endParaRPr lang="en-I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76.45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3655388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Integrity Services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-150</a:t>
                      </a:r>
                      <a:endParaRPr lang="en-I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72.2406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6135511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Akorbi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-300</a:t>
                      </a:r>
                      <a:endParaRPr lang="en-I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68.1185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2912830"/>
                  </a:ext>
                </a:extLst>
              </a:tr>
              <a:tr h="473737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IDS International Government Services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-682</a:t>
                      </a:r>
                      <a:endParaRPr lang="en-I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64.0436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0108104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Ctems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-80</a:t>
                      </a:r>
                      <a:endParaRPr lang="en-I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63.6505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054964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Atlas Oil Company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-73</a:t>
                      </a:r>
                      <a:endParaRPr lang="en-IN" sz="1800" b="0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53.0161</a:t>
                      </a:r>
                      <a:endParaRPr lang="en-IN" sz="18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9143890"/>
                  </a:ext>
                </a:extLst>
              </a:tr>
              <a:tr h="261733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Grand Total</a:t>
                      </a:r>
                      <a:endParaRPr lang="en-IN" sz="18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-2412</a:t>
                      </a:r>
                      <a:endParaRPr lang="en-IN" sz="18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1104.0034</a:t>
                      </a:r>
                      <a:endParaRPr lang="en-IN" sz="18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2341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3967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CE3D8-06D5-49FF-A370-05201616E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TOP 1000-WINNER STATES</a:t>
            </a:r>
            <a:br>
              <a:rPr lang="en-US" dirty="0"/>
            </a:b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6516F8B-368E-43D2-8999-36C1E8C8A8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1366637"/>
              </p:ext>
            </p:extLst>
          </p:nvPr>
        </p:nvGraphicFramePr>
        <p:xfrm>
          <a:off x="677863" y="2160588"/>
          <a:ext cx="8596312" cy="40878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7427416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267</TotalTime>
  <Words>628</Words>
  <Application>Microsoft Office PowerPoint</Application>
  <PresentationFormat>Widescreen</PresentationFormat>
  <Paragraphs>82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Times New Roman</vt:lpstr>
      <vt:lpstr>Trebuchet MS</vt:lpstr>
      <vt:lpstr>Wingdings</vt:lpstr>
      <vt:lpstr>Wingdings 3</vt:lpstr>
      <vt:lpstr>Facet</vt:lpstr>
      <vt:lpstr>Inc.5000 COMPANIES</vt:lpstr>
      <vt:lpstr>“what is exactly Inc 5000 companies?” </vt:lpstr>
      <vt:lpstr>The Average Revenue Among Companies on The List &amp; Industry wise Division</vt:lpstr>
      <vt:lpstr>INDUSTRY REPRESENTATION-MOST/LEAST</vt:lpstr>
      <vt:lpstr>GEOGRAPHICAL TRENDS</vt:lpstr>
      <vt:lpstr>LARGEST AVERAGE GROWTH RATE-INDUSTRY WISE AS WELL REGION WISE </vt:lpstr>
      <vt:lpstr>MOST HIRINGS IN COMPANIES </vt:lpstr>
      <vt:lpstr>Industry hiring and growth </vt:lpstr>
      <vt:lpstr>TOP 1000-WINNER STATES </vt:lpstr>
      <vt:lpstr>CONCLUSION/SUMMARY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Inc.5000 COMPANIES</dc:title>
  <dc:creator>Kshitij khandare</dc:creator>
  <cp:lastModifiedBy>Kshitij khandare</cp:lastModifiedBy>
  <cp:revision>12</cp:revision>
  <dcterms:created xsi:type="dcterms:W3CDTF">2023-11-24T05:41:53Z</dcterms:created>
  <dcterms:modified xsi:type="dcterms:W3CDTF">2023-11-24T10:09:44Z</dcterms:modified>
</cp:coreProperties>
</file>

<file path=docProps/thumbnail.jpeg>
</file>